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sldIdLst>
    <p:sldId id="256" r:id="rId2"/>
    <p:sldId id="257" r:id="rId3"/>
    <p:sldId id="266" r:id="rId4"/>
    <p:sldId id="271" r:id="rId5"/>
    <p:sldId id="269" r:id="rId6"/>
    <p:sldId id="264" r:id="rId7"/>
    <p:sldId id="272" r:id="rId8"/>
    <p:sldId id="267" r:id="rId9"/>
    <p:sldId id="268" r:id="rId10"/>
    <p:sldId id="270" r:id="rId11"/>
    <p:sldId id="273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CC0099"/>
    <a:srgbClr val="33CC33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79" d="100"/>
          <a:sy n="79" d="100"/>
        </p:scale>
        <p:origin x="-135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6C1777E-AAEA-4B6B-84F8-645922D787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1656AA-71B5-46B1-BBA1-02A08A4789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3D59030-CFC8-4507-B1E0-A942AD04917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28D7430-4829-4F9C-AF12-DA121924E43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6609603-4FCB-4ED4-BE18-4DF56A34887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F55D140-1530-477A-9103-9F8230B575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8E36EFC-5242-4CC5-8C8E-D7ABF05553E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D244021-9AA4-4FD1-BF47-FBDD0688B59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66473E3-BAA7-403C-9DC5-EC2874A1170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538B4E8-BC42-4496-8511-D0B797FC25B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>
              <a:defRPr/>
            </a:pPr>
            <a:fld id="{61C96321-7830-42A5-921B-618A8003EF6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1A11E9DE-5FDA-4988-8281-2B707A6F581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fprather\Desktop\Prather_Fran_Intel\unit_plan\03%20The%20Times%20They%20Are%20A-Changin.wav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../Assessment/Clement%20Matter%20Anticipation%20Guide.docx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en-US" sz="4800" dirty="0" smtClean="0"/>
              <a:t>Does Matter   </a:t>
            </a:r>
            <a:br>
              <a:rPr lang="en-US" sz="4800" dirty="0" smtClean="0"/>
            </a:br>
            <a:r>
              <a:rPr lang="en-US" sz="4800" dirty="0" err="1" smtClean="0"/>
              <a:t>Matter</a:t>
            </a:r>
            <a:r>
              <a:rPr lang="en-US" sz="4800" dirty="0" smtClean="0"/>
              <a:t>?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990600" y="2057400"/>
            <a:ext cx="7772400" cy="1508760"/>
          </a:xfrm>
        </p:spPr>
        <p:txBody>
          <a:bodyPr/>
          <a:lstStyle/>
          <a:p>
            <a:r>
              <a:rPr lang="en-US" sz="2400" dirty="0" smtClean="0">
                <a:latin typeface="Tahoma" pitchFamily="34" charset="0"/>
                <a:cs typeface="Tahoma" pitchFamily="34" charset="0"/>
              </a:rPr>
              <a:t>Chris Clement</a:t>
            </a:r>
          </a:p>
          <a:p>
            <a:r>
              <a:rPr lang="en-US" dirty="0" smtClean="0">
                <a:latin typeface="Tahoma" pitchFamily="34" charset="0"/>
                <a:cs typeface="Tahoma" pitchFamily="34" charset="0"/>
              </a:rPr>
              <a:t>Unit  Portfolio Presentation</a:t>
            </a:r>
            <a:endParaRPr lang="en-US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Tahoma" pitchFamily="34" charset="0"/>
                <a:cs typeface="Tahoma" pitchFamily="34" charset="0"/>
              </a:rPr>
              <a:t>Request for Feedback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How do I help students to produce quality work?</a:t>
            </a:r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ahoma" pitchFamily="34" charset="0"/>
                <a:cs typeface="Tahoma" pitchFamily="34" charset="0"/>
              </a:rPr>
              <a:t>Works Cited</a:t>
            </a:r>
            <a:endParaRPr 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dirty="0" smtClean="0">
                <a:latin typeface="Tahoma" pitchFamily="34" charset="0"/>
                <a:cs typeface="Tahoma" pitchFamily="34" charset="0"/>
              </a:rPr>
              <a:t>Unit Summary</a:t>
            </a:r>
            <a:endParaRPr lang="en-US" sz="4000" dirty="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125" name="Rectangle 15"/>
          <p:cNvSpPr>
            <a:spLocks noGrp="1" noChangeArrowheads="1"/>
          </p:cNvSpPr>
          <p:nvPr>
            <p:ph idx="1"/>
          </p:nvPr>
        </p:nvSpPr>
        <p:spPr>
          <a:xfrm>
            <a:off x="1600200" y="1447800"/>
            <a:ext cx="7162800" cy="4530725"/>
          </a:xfrm>
          <a:noFill/>
        </p:spPr>
        <p:txBody>
          <a:bodyPr>
            <a:noAutofit/>
          </a:bodyPr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dirty="0" smtClean="0">
                <a:latin typeface="Tahoma" pitchFamily="34" charset="0"/>
                <a:cs typeface="Tahoma" pitchFamily="34" charset="0"/>
              </a:rPr>
              <a:t>Matter is the basic foundation of the universe. It reacts in many different ways depending on the environment it is in. You will be chemists for the next 6 weeks exploring matter and how it reacts to these different environments. You will use books as a reference, experiments, collaboration with colleagues and finally design a poster, photo story or song/rap representing your findings.</a:t>
            </a:r>
          </a:p>
        </p:txBody>
      </p:sp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3746500" y="1219200"/>
            <a:ext cx="280193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endParaRPr lang="en-US" sz="200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5124" name="Rectangle 9"/>
          <p:cNvSpPr>
            <a:spLocks noChangeArrowheads="1"/>
          </p:cNvSpPr>
          <p:nvPr/>
        </p:nvSpPr>
        <p:spPr bwMode="auto">
          <a:xfrm>
            <a:off x="6565900" y="1219200"/>
            <a:ext cx="2667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endParaRPr lang="en-US" sz="2000" b="1">
              <a:solidFill>
                <a:schemeClr val="tx2"/>
              </a:solidFill>
              <a:latin typeface="Garamond" pitchFamily="18" charset="0"/>
            </a:endParaRPr>
          </a:p>
        </p:txBody>
      </p:sp>
      <p:pic>
        <p:nvPicPr>
          <p:cNvPr id="6" name="03 The Times They Are A-Changin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315200" y="838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5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Tahoma" pitchFamily="34" charset="0"/>
                <a:cs typeface="Tahoma" pitchFamily="34" charset="0"/>
              </a:rPr>
              <a:t>Curriculum-Framing Questions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b="1" dirty="0" smtClean="0">
                <a:latin typeface="Tahoma" pitchFamily="34" charset="0"/>
                <a:cs typeface="Tahoma" pitchFamily="34" charset="0"/>
              </a:rPr>
              <a:t>Essential Question 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4000" dirty="0" smtClean="0"/>
              <a:t> How are we affected by change?</a:t>
            </a:r>
            <a:endParaRPr lang="en-US" sz="4000" b="1" dirty="0" smtClean="0"/>
          </a:p>
          <a:p>
            <a:r>
              <a:rPr lang="en-US" sz="2800" b="1" dirty="0" smtClean="0">
                <a:latin typeface="Tahoma" pitchFamily="34" charset="0"/>
                <a:cs typeface="Tahoma" pitchFamily="34" charset="0"/>
              </a:rPr>
              <a:t>Unit Questions</a:t>
            </a:r>
          </a:p>
          <a:p>
            <a:pPr lvl="1"/>
            <a:r>
              <a:rPr lang="en-US" sz="2000" dirty="0" smtClean="0"/>
              <a:t> </a:t>
            </a:r>
            <a:r>
              <a:rPr lang="en-US" sz="3200" dirty="0" smtClean="0"/>
              <a:t>What causes change in physical and chemical properties of matter?</a:t>
            </a:r>
          </a:p>
          <a:p>
            <a:pPr lvl="1"/>
            <a:r>
              <a:rPr lang="en-US" sz="3200" dirty="0" smtClean="0"/>
              <a:t>What does matter look like as a result of these changes?</a:t>
            </a:r>
          </a:p>
          <a:p>
            <a:pPr lvl="1"/>
            <a:r>
              <a:rPr lang="en-US" sz="3200" dirty="0" smtClean="0"/>
              <a:t>What happens at the particle level before, during and after a change?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ahoma" pitchFamily="34" charset="0"/>
                <a:cs typeface="Tahoma" pitchFamily="34" charset="0"/>
              </a:rPr>
              <a:t>Curriculum Framing Questions</a:t>
            </a:r>
            <a:endParaRPr 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47800"/>
            <a:ext cx="7772400" cy="45720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3800" b="1" dirty="0" smtClean="0">
                <a:latin typeface="Tahoma" pitchFamily="34" charset="0"/>
                <a:cs typeface="Tahoma" pitchFamily="34" charset="0"/>
              </a:rPr>
              <a:t>Content Questions</a:t>
            </a:r>
          </a:p>
          <a:p>
            <a:pPr marL="411480" lvl="1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</a:pPr>
            <a:r>
              <a:rPr lang="en-US" sz="3400" dirty="0" smtClean="0">
                <a:latin typeface="Tahoma" pitchFamily="34" charset="0"/>
                <a:cs typeface="Tahoma" pitchFamily="34" charset="0"/>
              </a:rPr>
              <a:t>How do we find out what substances are in the mystery mixture?</a:t>
            </a:r>
          </a:p>
          <a:p>
            <a:pPr lvl="0"/>
            <a:r>
              <a:rPr lang="en-US" sz="3400" dirty="0" smtClean="0">
                <a:latin typeface="Tahoma" pitchFamily="34" charset="0"/>
                <a:cs typeface="Tahoma" pitchFamily="34" charset="0"/>
              </a:rPr>
              <a:t>How doe we explain the behavior of particles in gasses?</a:t>
            </a:r>
          </a:p>
          <a:p>
            <a:pPr lvl="0"/>
            <a:r>
              <a:rPr lang="en-US" sz="3400" dirty="0" smtClean="0">
                <a:latin typeface="Tahoma" pitchFamily="34" charset="0"/>
                <a:cs typeface="Tahoma" pitchFamily="34" charset="0"/>
              </a:rPr>
              <a:t>How does kinetic energy of particles change the substance?</a:t>
            </a:r>
          </a:p>
          <a:p>
            <a:pPr lvl="0"/>
            <a:r>
              <a:rPr lang="en-US" sz="3400" dirty="0" smtClean="0">
                <a:latin typeface="Tahoma" pitchFamily="34" charset="0"/>
                <a:cs typeface="Tahoma" pitchFamily="34" charset="0"/>
              </a:rPr>
              <a:t>How does the energy of particles transfer to other particles?</a:t>
            </a:r>
          </a:p>
          <a:p>
            <a:pPr lvl="0"/>
            <a:r>
              <a:rPr lang="en-US" sz="3400" dirty="0" smtClean="0">
                <a:latin typeface="Tahoma" pitchFamily="34" charset="0"/>
                <a:cs typeface="Tahoma" pitchFamily="34" charset="0"/>
              </a:rPr>
              <a:t>What happens to energy during phase change?</a:t>
            </a:r>
          </a:p>
          <a:p>
            <a:pPr lvl="0"/>
            <a:r>
              <a:rPr lang="en-US" sz="3400" dirty="0" smtClean="0">
                <a:latin typeface="Tahoma" pitchFamily="34" charset="0"/>
                <a:cs typeface="Tahoma" pitchFamily="34" charset="0"/>
              </a:rPr>
              <a:t>How does phase change happen?</a:t>
            </a:r>
          </a:p>
          <a:p>
            <a:r>
              <a:rPr lang="en-US" sz="2800" dirty="0" smtClean="0">
                <a:latin typeface="Tahoma" pitchFamily="34" charset="0"/>
                <a:cs typeface="Tahoma" pitchFamily="34" charset="0"/>
              </a:rPr>
              <a:t>What are chemical properties? What are physical properties?</a:t>
            </a:r>
          </a:p>
          <a:p>
            <a:r>
              <a:rPr lang="en-US" sz="2800" dirty="0" smtClean="0">
                <a:latin typeface="Tahoma" pitchFamily="34" charset="0"/>
                <a:cs typeface="Tahoma" pitchFamily="34" charset="0"/>
              </a:rPr>
              <a:t>How do we classify matter?</a:t>
            </a:r>
            <a:endParaRPr lang="en-US" sz="3400" dirty="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dirty="0" smtClean="0"/>
              <a:t>Does Matter….matter? Project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447800" y="1600200"/>
            <a:ext cx="7239000" cy="1066800"/>
          </a:xfrm>
        </p:spPr>
        <p:txBody>
          <a:bodyPr/>
          <a:lstStyle/>
          <a:p>
            <a:pPr marL="0" indent="0" eaLnBrk="1" hangingPunct="1">
              <a:buFontTx/>
              <a:buNone/>
              <a:tabLst>
                <a:tab pos="344488" algn="l"/>
              </a:tabLst>
            </a:pPr>
            <a:r>
              <a:rPr lang="en-US" dirty="0" smtClean="0">
                <a:latin typeface="Tahoma" pitchFamily="34" charset="0"/>
                <a:cs typeface="Tahoma" pitchFamily="34" charset="0"/>
              </a:rPr>
              <a:t>This project will help my students develop 21</a:t>
            </a:r>
            <a:r>
              <a:rPr lang="en-US" baseline="30000" dirty="0" smtClean="0">
                <a:latin typeface="Tahoma" pitchFamily="34" charset="0"/>
                <a:cs typeface="Tahoma" pitchFamily="34" charset="0"/>
              </a:rPr>
              <a:t>st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 century skills through: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524000" y="2667000"/>
            <a:ext cx="723900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1775" indent="-231775">
              <a:buFontTx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Collaboration </a:t>
            </a:r>
            <a:r>
              <a:rPr lang="en-US" sz="2400" dirty="0">
                <a:solidFill>
                  <a:schemeClr val="tx2"/>
                </a:solidFill>
              </a:rPr>
              <a:t>with peers.</a:t>
            </a:r>
          </a:p>
          <a:p>
            <a:pPr marL="231775" indent="-231775">
              <a:buFontTx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Evaluation of the accuracy and relevance of the information.</a:t>
            </a:r>
          </a:p>
          <a:p>
            <a:pPr marL="231775" indent="-231775">
              <a:buFontTx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Evaluation of the relevance of music/pictures to their topic.</a:t>
            </a:r>
            <a:endParaRPr lang="en-US" sz="2400" dirty="0">
              <a:solidFill>
                <a:schemeClr val="tx2"/>
              </a:solidFill>
            </a:endParaRPr>
          </a:p>
          <a:p>
            <a:pPr marL="231775" indent="-231775">
              <a:buFontTx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Composition/creation of a poster to communicate their learning.</a:t>
            </a:r>
            <a:endParaRPr lang="en-US" sz="2400" dirty="0">
              <a:solidFill>
                <a:schemeClr val="tx2"/>
              </a:solidFill>
            </a:endParaRPr>
          </a:p>
          <a:p>
            <a:pPr marL="231775" indent="-231775">
              <a:spcBef>
                <a:spcPct val="50000"/>
              </a:spcBef>
            </a:pP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04800"/>
            <a:ext cx="73152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Tahoma" pitchFamily="34" charset="0"/>
                <a:cs typeface="Tahoma" pitchFamily="34" charset="0"/>
                <a:hlinkClick r:id="rId2" action="ppaction://hlinkfile"/>
              </a:rPr>
              <a:t>Gauging</a:t>
            </a:r>
            <a:r>
              <a:rPr lang="en-US" sz="36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3600" dirty="0" smtClean="0">
                <a:latin typeface="Tahoma" pitchFamily="34" charset="0"/>
                <a:cs typeface="Tahoma" pitchFamily="34" charset="0"/>
                <a:hlinkClick r:id="rId2" action="ppaction://hlinkfile"/>
              </a:rPr>
              <a:t>Student</a:t>
            </a:r>
            <a:r>
              <a:rPr lang="en-US" sz="3600" dirty="0" smtClean="0">
                <a:latin typeface="Tahoma" pitchFamily="34" charset="0"/>
                <a:cs typeface="Tahoma" pitchFamily="34" charset="0"/>
              </a:rPr>
              <a:t> Needs Assessment</a:t>
            </a:r>
          </a:p>
        </p:txBody>
      </p:sp>
      <p:sp>
        <p:nvSpPr>
          <p:cNvPr id="1028" name="Text Box 7"/>
          <p:cNvSpPr txBox="1">
            <a:spLocks noChangeArrowheads="1"/>
          </p:cNvSpPr>
          <p:nvPr/>
        </p:nvSpPr>
        <p:spPr bwMode="auto">
          <a:xfrm>
            <a:off x="1371600" y="1600200"/>
            <a:ext cx="716280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/>
            <a:r>
              <a:rPr lang="en-US" b="1" dirty="0">
                <a:latin typeface="Tahoma" pitchFamily="34" charset="0"/>
                <a:cs typeface="Tahoma" pitchFamily="34" charset="0"/>
              </a:rPr>
              <a:t>Purpose of the </a:t>
            </a:r>
            <a:r>
              <a:rPr lang="en-US" b="1" dirty="0" smtClean="0">
                <a:latin typeface="Tahoma" pitchFamily="34" charset="0"/>
                <a:cs typeface="Tahoma" pitchFamily="34" charset="0"/>
              </a:rPr>
              <a:t>Anticipation Guide Pre-Assessment</a:t>
            </a:r>
            <a:endParaRPr lang="en-US" dirty="0">
              <a:latin typeface="Tahoma" pitchFamily="34" charset="0"/>
              <a:cs typeface="Tahoma" pitchFamily="34" charset="0"/>
            </a:endParaRPr>
          </a:p>
          <a:p>
            <a:pPr lvl="1"/>
            <a:r>
              <a:rPr lang="en-US" dirty="0">
                <a:latin typeface="Tahoma" pitchFamily="34" charset="0"/>
                <a:cs typeface="Tahoma" pitchFamily="34" charset="0"/>
              </a:rPr>
              <a:t>To gather information about what students 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think about the Essential and Unit questions </a:t>
            </a:r>
            <a:r>
              <a:rPr lang="en-US" dirty="0">
                <a:latin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related to the content—to activate their prior knowledge and stimulate interest in the topic.</a:t>
            </a:r>
          </a:p>
          <a:p>
            <a:pPr lvl="1"/>
            <a:endParaRPr lang="en-US" b="1" dirty="0" smtClean="0">
              <a:latin typeface="+mn-lt"/>
            </a:endParaRPr>
          </a:p>
          <a:p>
            <a:pPr lvl="1"/>
            <a:r>
              <a:rPr lang="en-US" b="1" dirty="0" smtClean="0">
                <a:latin typeface="Tahoma" pitchFamily="34" charset="0"/>
                <a:cs typeface="Tahoma" pitchFamily="34" charset="0"/>
              </a:rPr>
              <a:t>Purpose of the K-W-L Pre-Assessment</a:t>
            </a:r>
            <a:endParaRPr lang="en-US" dirty="0" smtClean="0">
              <a:latin typeface="Tahoma" pitchFamily="34" charset="0"/>
              <a:cs typeface="Tahoma" pitchFamily="34" charset="0"/>
            </a:endParaRPr>
          </a:p>
          <a:p>
            <a:pPr lvl="1"/>
            <a:r>
              <a:rPr lang="en-US" dirty="0" smtClean="0">
                <a:latin typeface="Tahoma" pitchFamily="34" charset="0"/>
                <a:cs typeface="Tahoma" pitchFamily="34" charset="0"/>
              </a:rPr>
              <a:t>To determine student prior knowledge regarding unit content</a:t>
            </a:r>
          </a:p>
          <a:p>
            <a:pPr lvl="1"/>
            <a:endParaRPr lang="en-US" dirty="0">
              <a:latin typeface="+mn-lt"/>
            </a:endParaRPr>
          </a:p>
          <a:p>
            <a:pPr lvl="1"/>
            <a:r>
              <a:rPr lang="en-US" b="1" dirty="0">
                <a:latin typeface="Tahoma" pitchFamily="34" charset="0"/>
                <a:cs typeface="Tahoma" pitchFamily="34" charset="0"/>
              </a:rPr>
              <a:t>What I want to learn from my students?</a:t>
            </a:r>
            <a:endParaRPr lang="en-US" dirty="0">
              <a:latin typeface="Tahoma" pitchFamily="34" charset="0"/>
              <a:cs typeface="Tahoma" pitchFamily="34" charset="0"/>
            </a:endParaRPr>
          </a:p>
          <a:p>
            <a:pPr lvl="1"/>
            <a:r>
              <a:rPr lang="en-US" dirty="0" smtClean="0">
                <a:latin typeface="Tahoma" pitchFamily="34" charset="0"/>
                <a:cs typeface="Tahoma" pitchFamily="34" charset="0"/>
              </a:rPr>
              <a:t>What do students know about matter? </a:t>
            </a:r>
          </a:p>
          <a:p>
            <a:pPr lvl="1"/>
            <a:endParaRPr lang="en-US" b="1" dirty="0">
              <a:latin typeface="+mn-lt"/>
            </a:endParaRPr>
          </a:p>
          <a:p>
            <a:pPr lvl="1"/>
            <a:r>
              <a:rPr lang="en-US" b="1" dirty="0">
                <a:latin typeface="Tahoma" pitchFamily="34" charset="0"/>
                <a:cs typeface="Tahoma" pitchFamily="34" charset="0"/>
              </a:rPr>
              <a:t>How I have tried to promote higher-order thinking?</a:t>
            </a:r>
            <a:endParaRPr lang="en-US" dirty="0">
              <a:latin typeface="Tahoma" pitchFamily="34" charset="0"/>
              <a:cs typeface="Tahoma" pitchFamily="34" charset="0"/>
            </a:endParaRPr>
          </a:p>
          <a:p>
            <a:pPr lvl="1"/>
            <a:r>
              <a:rPr lang="en-US" dirty="0" smtClean="0">
                <a:latin typeface="Tahoma" pitchFamily="34" charset="0"/>
                <a:cs typeface="Tahoma" pitchFamily="34" charset="0"/>
              </a:rPr>
              <a:t>The anticipation guide asks students to evaluate, apply, and judge based on their own opinions and experiences. The K-W-L chart will be used to help students determine what they need to research about their topics.</a:t>
            </a:r>
          </a:p>
          <a:p>
            <a:pPr lvl="1"/>
            <a:endParaRPr lang="en-US" b="1" dirty="0">
              <a:latin typeface="Garamond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>
                <a:latin typeface="Tahoma" pitchFamily="34" charset="0"/>
                <a:cs typeface="Tahoma" pitchFamily="34" charset="0"/>
              </a:rPr>
              <a:t>Gauging Student Needs Assessment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24000"/>
            <a:ext cx="7772400" cy="4831560"/>
          </a:xfrm>
        </p:spPr>
        <p:txBody>
          <a:bodyPr>
            <a:normAutofit/>
          </a:bodyPr>
          <a:lstStyle/>
          <a:p>
            <a:pPr lvl="1">
              <a:buNone/>
            </a:pPr>
            <a:r>
              <a:rPr lang="en-US" b="1" dirty="0" smtClean="0">
                <a:latin typeface="Tahoma" pitchFamily="34" charset="0"/>
                <a:cs typeface="Tahoma" pitchFamily="34" charset="0"/>
              </a:rPr>
              <a:t>How the assessment information helps me and my students plan for upcoming activities in the unit?</a:t>
            </a:r>
            <a:endParaRPr lang="en-US" dirty="0" smtClean="0">
              <a:latin typeface="Tahoma" pitchFamily="34" charset="0"/>
              <a:cs typeface="Tahoma" pitchFamily="34" charset="0"/>
            </a:endParaRPr>
          </a:p>
          <a:p>
            <a:pPr lvl="1"/>
            <a:r>
              <a:rPr lang="en-US" sz="2400" dirty="0" smtClean="0">
                <a:latin typeface="Tahoma" pitchFamily="34" charset="0"/>
                <a:cs typeface="Tahoma" pitchFamily="34" charset="0"/>
              </a:rPr>
              <a:t>If students do not have any knowledge of the topic, I will know if I need to direct them to specific websites rather than allow them to search for information without guidance.</a:t>
            </a:r>
          </a:p>
          <a:p>
            <a:pPr lvl="1"/>
            <a:r>
              <a:rPr lang="en-US" sz="2400" dirty="0" smtClean="0">
                <a:latin typeface="Tahoma" pitchFamily="34" charset="0"/>
                <a:cs typeface="Tahoma" pitchFamily="34" charset="0"/>
              </a:rPr>
              <a:t>Students will be able to use the K-W-L to create questions for research and to gauge their own learning.</a:t>
            </a:r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>
          <a:xfrm>
            <a:off x="1143000" y="274638"/>
            <a:ext cx="7543800" cy="1143000"/>
          </a:xfrm>
          <a:noFill/>
        </p:spPr>
        <p:txBody>
          <a:bodyPr/>
          <a:lstStyle/>
          <a:p>
            <a:pPr algn="ctr" eaLnBrk="1" hangingPunct="1"/>
            <a:r>
              <a:rPr lang="en-US" dirty="0" smtClean="0">
                <a:latin typeface="Tahoma" pitchFamily="34" charset="0"/>
                <a:cs typeface="Tahoma" pitchFamily="34" charset="0"/>
              </a:rPr>
              <a:t>My Goals for the Course</a:t>
            </a:r>
          </a:p>
        </p:txBody>
      </p:sp>
      <p:sp>
        <p:nvSpPr>
          <p:cNvPr id="819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Help students understand matter is everywhere and changes depending on the environment.</a:t>
            </a:r>
          </a:p>
          <a:p>
            <a:pPr eaLnBrk="1" hangingPunct="1"/>
            <a:r>
              <a:rPr lang="en-US" sz="2800" dirty="0" smtClean="0"/>
              <a:t>Help students evaluate their methods using the inquiry process?</a:t>
            </a:r>
          </a:p>
          <a:p>
            <a:pPr eaLnBrk="1" hangingPunct="1"/>
            <a:r>
              <a:rPr lang="en-US" sz="2800" dirty="0" smtClean="0"/>
              <a:t>Help each student to produce a quality final project.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533400"/>
            <a:ext cx="7315200" cy="11430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Tahoma" pitchFamily="34" charset="0"/>
                <a:cs typeface="Tahoma" pitchFamily="34" charset="0"/>
              </a:rPr>
              <a:t>Goals for My Students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1371600"/>
            <a:ext cx="7239000" cy="4525963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smtClean="0">
                <a:latin typeface="Tahoma" pitchFamily="34" charset="0"/>
                <a:cs typeface="Tahoma" pitchFamily="34" charset="0"/>
              </a:rPr>
              <a:t>To think like Chemist by:</a:t>
            </a:r>
          </a:p>
          <a:p>
            <a:pPr lvl="1"/>
            <a:r>
              <a:rPr lang="en-US" sz="2000" dirty="0" smtClean="0">
                <a:latin typeface="Tahoma" pitchFamily="34" charset="0"/>
                <a:cs typeface="Tahoma" pitchFamily="34" charset="0"/>
              </a:rPr>
              <a:t>Exploring multiple causes of change</a:t>
            </a:r>
          </a:p>
          <a:p>
            <a:pPr lvl="1"/>
            <a:r>
              <a:rPr lang="en-US" sz="2000" dirty="0" smtClean="0">
                <a:latin typeface="Tahoma" pitchFamily="34" charset="0"/>
                <a:cs typeface="Tahoma" pitchFamily="34" charset="0"/>
              </a:rPr>
              <a:t>Compare results multiple activities.</a:t>
            </a:r>
          </a:p>
          <a:p>
            <a:pPr lvl="1"/>
            <a:r>
              <a:rPr lang="en-US" sz="2000" dirty="0" smtClean="0">
                <a:latin typeface="Tahoma" pitchFamily="34" charset="0"/>
                <a:cs typeface="Tahoma" pitchFamily="34" charset="0"/>
              </a:rPr>
              <a:t>Identifying  and record the immediate effects of activities</a:t>
            </a:r>
          </a:p>
          <a:p>
            <a:pPr lvl="1"/>
            <a:r>
              <a:rPr lang="en-US" sz="2000" dirty="0" smtClean="0">
                <a:latin typeface="Tahoma" pitchFamily="34" charset="0"/>
                <a:cs typeface="Tahoma" pitchFamily="34" charset="0"/>
              </a:rPr>
              <a:t>Understand what is happening at the particle level</a:t>
            </a:r>
          </a:p>
          <a:p>
            <a:pPr eaLnBrk="1" hangingPunct="1"/>
            <a:r>
              <a:rPr lang="en-US" sz="2400" dirty="0" smtClean="0"/>
              <a:t>To improve their technology and research skills by:</a:t>
            </a:r>
          </a:p>
          <a:p>
            <a:pPr lvl="1"/>
            <a:r>
              <a:rPr lang="en-US" sz="2000" dirty="0" smtClean="0">
                <a:latin typeface="Tahoma" pitchFamily="34" charset="0"/>
                <a:cs typeface="Tahoma" pitchFamily="34" charset="0"/>
              </a:rPr>
              <a:t>Asking questions about reliability and accuracy results</a:t>
            </a:r>
          </a:p>
          <a:p>
            <a:pPr lvl="1"/>
            <a:r>
              <a:rPr lang="en-US" sz="2000" dirty="0" smtClean="0">
                <a:latin typeface="Tahoma" pitchFamily="34" charset="0"/>
                <a:cs typeface="Tahoma" pitchFamily="34" charset="0"/>
              </a:rPr>
              <a:t>Learning to download pictures and appropriate information from the internet.</a:t>
            </a:r>
          </a:p>
          <a:p>
            <a:pPr lvl="1"/>
            <a:r>
              <a:rPr lang="en-US" sz="2000" dirty="0" smtClean="0">
                <a:latin typeface="Tahoma" pitchFamily="34" charset="0"/>
                <a:cs typeface="Tahoma" pitchFamily="34" charset="0"/>
              </a:rPr>
              <a:t>To keep a notebook with showing the learning they have achieved</a:t>
            </a:r>
          </a:p>
          <a:p>
            <a:pPr lvl="1"/>
            <a:endParaRPr lang="en-US" sz="2000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1365</TotalTime>
  <Words>531</Words>
  <Application>Microsoft Office PowerPoint</Application>
  <PresentationFormat>On-screen Show (4:3)</PresentationFormat>
  <Paragraphs>60</Paragraphs>
  <Slides>11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Metro</vt:lpstr>
      <vt:lpstr>Does Matter    Matter?</vt:lpstr>
      <vt:lpstr>Unit Summary</vt:lpstr>
      <vt:lpstr>Curriculum-Framing Questions</vt:lpstr>
      <vt:lpstr>Curriculum Framing Questions</vt:lpstr>
      <vt:lpstr>Does Matter….matter? Project</vt:lpstr>
      <vt:lpstr>Gauging Student Needs Assessment</vt:lpstr>
      <vt:lpstr>Gauging Student Needs Assessment</vt:lpstr>
      <vt:lpstr>My Goals for the Course</vt:lpstr>
      <vt:lpstr>Goals for My Students </vt:lpstr>
      <vt:lpstr>Request for Feedback</vt:lpstr>
      <vt:lpstr>Works Cited</vt:lpstr>
    </vt:vector>
  </TitlesOfParts>
  <Company>Intel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 it possible to conquer the impossible?</dc:title>
  <dc:creator>cbaker1X</dc:creator>
  <cp:lastModifiedBy>default</cp:lastModifiedBy>
  <cp:revision>40</cp:revision>
  <dcterms:created xsi:type="dcterms:W3CDTF">2006-09-14T16:17:37Z</dcterms:created>
  <dcterms:modified xsi:type="dcterms:W3CDTF">2010-06-24T21:23:28Z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oject Phase">
    <vt:lpwstr>Module 2</vt:lpwstr>
  </property>
</Properties>
</file>